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2" r:id="rId5"/>
    <p:sldId id="292" r:id="rId6"/>
    <p:sldId id="298" r:id="rId7"/>
    <p:sldId id="293" r:id="rId8"/>
    <p:sldId id="297" r:id="rId9"/>
    <p:sldId id="299" r:id="rId10"/>
    <p:sldId id="301" r:id="rId11"/>
    <p:sldId id="300" r:id="rId12"/>
    <p:sldId id="302" r:id="rId13"/>
    <p:sldId id="303" r:id="rId14"/>
    <p:sldId id="304" r:id="rId15"/>
    <p:sldId id="283" r:id="rId16"/>
    <p:sldId id="291" r:id="rId17"/>
    <p:sldId id="284" r:id="rId18"/>
    <p:sldId id="294" r:id="rId19"/>
    <p:sldId id="295" r:id="rId20"/>
    <p:sldId id="285" r:id="rId21"/>
    <p:sldId id="296" r:id="rId22"/>
    <p:sldId id="25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31" autoAdjust="0"/>
  </p:normalViewPr>
  <p:slideViewPr>
    <p:cSldViewPr snapToGrid="0">
      <p:cViewPr varScale="1">
        <p:scale>
          <a:sx n="68" d="100"/>
          <a:sy n="68" d="100"/>
        </p:scale>
        <p:origin x="585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i="1" dirty="0"/>
              <a:t>Gross 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62E-4EA4-B76E-50D876C5C11B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invertIfNegative val="0"/>
            <c:bubble3D val="0"/>
            <c:spPr>
              <a:pattFill prst="dkUpDiag">
                <a:fgClr>
                  <a:schemeClr val="tx1">
                    <a:lumMod val="50000"/>
                    <a:lumOff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cat>
            <c:strRef>
              <c:f>Sheet1!$A$2:$A$6</c:f>
              <c:strCache>
                <c:ptCount val="5"/>
                <c:pt idx="0">
                  <c:v>20YY</c:v>
                </c:pt>
                <c:pt idx="1">
                  <c:v>20YY</c:v>
                </c:pt>
                <c:pt idx="2">
                  <c:v>20YY</c:v>
                </c:pt>
                <c:pt idx="3">
                  <c:v>20YY</c:v>
                </c:pt>
                <c:pt idx="4">
                  <c:v>20YY</c:v>
                </c:pt>
              </c:strCache>
            </c:strRef>
          </c:cat>
          <c:val>
            <c:numRef>
              <c:f>Sheet1!$B$2:$B$6</c:f>
              <c:numCache>
                <c:formatCode>[$$-409]#,##0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197619112"/>
        <c:axId val="197614016"/>
      </c:barChart>
      <c:catAx>
        <c:axId val="197619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14016"/>
        <c:crosses val="autoZero"/>
        <c:auto val="1"/>
        <c:lblAlgn val="ctr"/>
        <c:lblOffset val="100"/>
        <c:noMultiLvlLbl val="0"/>
      </c:catAx>
      <c:valAx>
        <c:axId val="19761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409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619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Company 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EFA-4A5E-AB52-FBB4B74C74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DA-48E7-A321-402E979D2202}"/>
              </c:ext>
            </c:extLst>
          </c:dPt>
          <c:dPt>
            <c:idx val="2"/>
            <c:bubble3D val="0"/>
            <c:spPr>
              <a:pattFill prst="dkUpDiag">
                <a:fgClr>
                  <a:schemeClr val="bg1">
                    <a:lumMod val="75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EFA-4A5E-AB52-FBB4B74C74A7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DA-48E7-A321-402E979D2202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DA-48E7-A321-402E979D2202}"/>
              </c:ext>
            </c:extLst>
          </c:dPt>
          <c:dLbls>
            <c:dLbl>
              <c:idx val="0"/>
              <c:layout>
                <c:manualLayout>
                  <c:x val="-9.4339622641509496E-2"/>
                  <c:y val="0.111448654751958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EFA-4A5E-AB52-FBB4B74C74A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301886792452831E-2"/>
                  <c:y val="0.111448654751958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ADA-48E7-A321-402E979D220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22012578616341"/>
                  <c:y val="-6.858378753966687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EFA-4A5E-AB52-FBB4B74C74A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6037735849056603E-2"/>
                  <c:y val="-0.1485982063359449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ADA-48E7-A321-402E979D220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6037735849056603E-2"/>
                  <c:y val="0.120021628194417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ADA-48E7-A321-402E979D2202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FFFFFF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1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20YY</c:v>
                </c:pt>
                <c:pt idx="1">
                  <c:v>20YY</c:v>
                </c:pt>
                <c:pt idx="2">
                  <c:v>20YY</c:v>
                </c:pt>
                <c:pt idx="3">
                  <c:v>20YY</c:v>
                </c:pt>
                <c:pt idx="4">
                  <c:v>20YY</c:v>
                </c:pt>
              </c:strCache>
            </c:strRef>
          </c:cat>
          <c:val>
            <c:numRef>
              <c:f>Sheet1!$B$2:$B$6</c:f>
              <c:numCache>
                <c:formatCode>[$$-409]#,##0</c:formatCode>
                <c:ptCount val="5"/>
                <c:pt idx="0">
                  <c:v>0</c:v>
                </c:pt>
                <c:pt idx="1">
                  <c:v>6750</c:v>
                </c:pt>
                <c:pt idx="2">
                  <c:v>33750</c:v>
                </c:pt>
                <c:pt idx="3">
                  <c:v>135000</c:v>
                </c:pt>
                <c:pt idx="4">
                  <c:v>270000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ADA-48E7-A321-402E979D2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i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2019/02/25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ZA" smtClean="0"/>
              <a:t>2019/02/25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=""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980476" y="0"/>
            <a:ext cx="2211524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3401478" cy="1192038"/>
          </a:xfrm>
          <a:solidFill>
            <a:schemeClr val="tx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916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2900" y="1511476"/>
            <a:ext cx="2916000" cy="46792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1" name="Text Placeholder 5">
            <a:extLst>
              <a:ext uri="{FF2B5EF4-FFF2-40B4-BE49-F238E27FC236}">
                <a16:creationId xmlns=""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3800" y="1511475"/>
            <a:ext cx="2916000" cy="467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1764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450" y="1512000"/>
            <a:ext cx="1764000" cy="467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=""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48900" y="1512000"/>
            <a:ext cx="1764000" cy="467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5" name="Text Placeholder 6">
            <a:extLst>
              <a:ext uri="{FF2B5EF4-FFF2-40B4-BE49-F238E27FC236}">
                <a16:creationId xmlns=""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7350" y="1507535"/>
            <a:ext cx="1764000" cy="467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7" name="Text Placeholder 7">
            <a:extLst>
              <a:ext uri="{FF2B5EF4-FFF2-40B4-BE49-F238E27FC236}">
                <a16:creationId xmlns=""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65800" y="1507535"/>
            <a:ext cx="1764000" cy="46837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A8293F-A5B5-4FCC-BF27-A25B1BAFF24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EDF756E-F310-4229-ACDD-055D299A95FB}"/>
              </a:ext>
            </a:extLst>
          </p:cNvPr>
          <p:cNvSpPr/>
          <p:nvPr userDrawn="1"/>
        </p:nvSpPr>
        <p:spPr>
          <a:xfrm>
            <a:off x="6297105" y="424206"/>
            <a:ext cx="5505254" cy="57314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07666241-4AF6-458A-A571-6C6C291D72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2775" y="3639199"/>
            <a:ext cx="5053936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6F4F2BBF-F210-4954-9C73-A0030AACDD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32775" y="993303"/>
            <a:ext cx="5053936" cy="2513468"/>
          </a:xfrm>
        </p:spPr>
        <p:txBody>
          <a:bodyPr/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77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FD1EE834-4B70-4715-8346-1C0298347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46375"/>
            <a:ext cx="9198000" cy="5130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88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EAE43F4C-1A64-4197-A44B-E6EB874E2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46376"/>
            <a:ext cx="4435831" cy="5130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D7B3F5B8-DC28-4878-AC9F-D434D7542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4169" y="1046376"/>
            <a:ext cx="4435831" cy="5130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9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CB97B01E-88B2-448F-BD96-A1AAFA39A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068420"/>
            <a:ext cx="4434840" cy="823912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40BADDE2-4EE6-41B4-804C-EBF680128B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5160" y="1068420"/>
            <a:ext cx="4434840" cy="823912"/>
          </a:xfrm>
          <a:solidFill>
            <a:schemeClr val="tx1"/>
          </a:solidFill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BB0A14E0-899D-4594-BC9E-AE89BF0D3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1" y="2096752"/>
            <a:ext cx="4434840" cy="40929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="" xmlns:a16="http://schemas.microsoft.com/office/drawing/2014/main" id="{2C699014-D902-4E9A-80CD-8D2BCFE67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95160" y="2096752"/>
            <a:ext cx="4434840" cy="40929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68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1" y="2057400"/>
            <a:ext cx="3159612" cy="41265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79F53EF1-D412-467C-B7CE-30536F140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722" y="457201"/>
            <a:ext cx="6023727" cy="572678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00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2000" y="6356350"/>
            <a:ext cx="4114800" cy="365125"/>
          </a:xfrm>
        </p:spPr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AC67C685-BABE-4B77-8C5E-B39B093D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457200"/>
            <a:ext cx="3159612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0B6B7795-36CC-459B-AE8B-7FB2F40AF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1" y="2057400"/>
            <a:ext cx="3159612" cy="412658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="" xmlns:a16="http://schemas.microsoft.com/office/drawing/2014/main" id="{10319378-269C-406E-9B84-FCF22DA02E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88021" y="457201"/>
            <a:ext cx="5949868" cy="57267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7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/>
              <a:t>Add a footer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377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54ED587-2D2F-4D3F-B55B-C64465AB4EC5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8115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arg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="" xmlns:a16="http://schemas.microsoft.com/office/drawing/2014/main" id="{069FFAE5-B16E-4571-88F7-52FA5354B1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73" y="63691"/>
            <a:ext cx="9911201" cy="6727346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</p:spPr>
        <p:txBody>
          <a:bodyPr anchor="b"/>
          <a:lstStyle>
            <a:lvl1pPr algn="r">
              <a:lnSpc>
                <a:spcPts val="5000"/>
              </a:lnSpc>
              <a:defRPr sz="6000" b="1" cap="all" spc="-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6418" y="4650539"/>
            <a:ext cx="2456210" cy="1192038"/>
          </a:xfrm>
          <a:solidFill>
            <a:schemeClr val="bg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">
            <a:extLst>
              <a:ext uri="{FF2B5EF4-FFF2-40B4-BE49-F238E27FC236}">
                <a16:creationId xmlns="" xmlns:a16="http://schemas.microsoft.com/office/drawing/2014/main" id="{1599E2D7-24B3-4D66-9AFB-83C1AEC4DBB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80476" y="0"/>
            <a:ext cx="2211524" cy="6192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5086" y="1807950"/>
            <a:ext cx="5184913" cy="4320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44886" y="2383950"/>
            <a:ext cx="5184913" cy="360000"/>
          </a:xfrm>
        </p:spPr>
        <p:txBody>
          <a:bodyPr/>
          <a:lstStyle>
            <a:lvl1pPr marL="0" indent="0" algn="r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0" y="2908300"/>
            <a:ext cx="5184800" cy="3283700"/>
          </a:xfrm>
          <a:solidFill>
            <a:schemeClr val="bg1"/>
          </a:solidFill>
        </p:spPr>
        <p:txBody>
          <a:bodyPr lIns="180000" tIns="252000" rIns="252000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3393" y="1343906"/>
            <a:ext cx="3736800" cy="3933645"/>
          </a:xfrm>
          <a:solidFill>
            <a:schemeClr val="bg1"/>
          </a:solidFill>
        </p:spPr>
        <p:txBody>
          <a:bodyPr lIns="180000" tIns="180000" rIns="18000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="" xmlns:a16="http://schemas.microsoft.com/office/drawing/2014/main" id="{492C2A1D-F7BD-46B6-BC01-15D365ACD50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60193" y="1344803"/>
            <a:ext cx="3737526" cy="3933645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311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68959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919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9198000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mparison Left Placeholder 1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32296"/>
            <a:ext cx="4500000" cy="527076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4500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1433105"/>
            <a:ext cx="4500000" cy="525283"/>
          </a:xfrm>
          <a:solidFill>
            <a:schemeClr val="tx1"/>
          </a:solidFill>
        </p:spPr>
        <p:txBody>
          <a:bodyPr lIns="180000" tIns="36000" anchor="ctr"/>
          <a:lstStyle>
            <a:lvl1pPr marL="0" indent="0">
              <a:buNone/>
              <a:defRPr sz="24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020359"/>
            <a:ext cx="4500000" cy="41708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99200" y="432000"/>
            <a:ext cx="5472113" cy="575925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75314" y="5096632"/>
            <a:ext cx="2028686" cy="1094618"/>
          </a:xfrm>
        </p:spPr>
        <p:txBody>
          <a:bodyPr anchor="b"/>
          <a:lstStyle>
            <a:lvl1pPr marL="0" indent="0" algn="r">
              <a:buNone/>
              <a:defRPr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Enter your caption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16EFF903-F1F3-440A-B12C-9FD51606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Text Placeholder 5">
            <a:extLst>
              <a:ext uri="{FF2B5EF4-FFF2-40B4-BE49-F238E27FC236}">
                <a16:creationId xmlns=""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</p:spPr>
        <p:txBody>
          <a:bodyPr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2" name="Text Placeholder 6">
            <a:extLst>
              <a:ext uri="{FF2B5EF4-FFF2-40B4-BE49-F238E27FC236}">
                <a16:creationId xmlns=""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13" name="Text Placeholder 7">
            <a:extLst>
              <a:ext uri="{FF2B5EF4-FFF2-40B4-BE49-F238E27FC236}">
                <a16:creationId xmlns=""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14" name="Text Placeholder 8">
            <a:extLst>
              <a:ext uri="{FF2B5EF4-FFF2-40B4-BE49-F238E27FC236}">
                <a16:creationId xmlns=""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901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9198116" cy="360000"/>
          </a:xfrm>
        </p:spPr>
        <p:txBody>
          <a:bodyPr/>
          <a:lstStyle>
            <a:lvl1pPr marL="0" indent="0">
              <a:buNone/>
              <a:defRPr i="1"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2953D-28FC-41B5-A1BB-BB3BA7CA40B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2C8D0EF-1DB6-4ADC-8F31-5AE53BF5EAF4}"/>
              </a:ext>
            </a:extLst>
          </p:cNvPr>
          <p:cNvSpPr/>
          <p:nvPr userDrawn="1"/>
        </p:nvSpPr>
        <p:spPr>
          <a:xfrm>
            <a:off x="69274" y="66963"/>
            <a:ext cx="9911201" cy="6727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2F208ED-79A0-4B2C-A5EE-9D27466BCA3F}"/>
              </a:ext>
            </a:extLst>
          </p:cNvPr>
          <p:cNvSpPr/>
          <p:nvPr userDrawn="1"/>
        </p:nvSpPr>
        <p:spPr>
          <a:xfrm>
            <a:off x="11407775" y="6356350"/>
            <a:ext cx="784225" cy="365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9198116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i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7502" y="6401750"/>
            <a:ext cx="278418" cy="2743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9630116" y="6346108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ZA" sz="1600" b="1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WOODGROVE</a:t>
            </a:r>
            <a:r>
              <a:rPr lang="en-ZA" sz="1600" b="1" spc="-100" baseline="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ZA" sz="1600" b="1" spc="-100" baseline="0" dirty="0">
                <a:solidFill>
                  <a:schemeClr val="tx1"/>
                </a:solidFill>
                <a:latin typeface="Corbel" panose="020B0503020204020204" pitchFamily="34" charset="0"/>
              </a:rPr>
              <a:t>BANK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5" r:id="rId5"/>
    <p:sldLayoutId id="2147483659" r:id="rId6"/>
    <p:sldLayoutId id="2147483660" r:id="rId7"/>
    <p:sldLayoutId id="2147483664" r:id="rId8"/>
    <p:sldLayoutId id="2147483650" r:id="rId9"/>
    <p:sldLayoutId id="2147483656" r:id="rId10"/>
    <p:sldLayoutId id="2147483657" r:id="rId11"/>
    <p:sldLayoutId id="2147483654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55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9.sv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o.microsoft.com/fwlink/?linkid=2006808&amp;clcid=0x409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Wood piece cut through the middle">
            <a:extLst>
              <a:ext uri="{FF2B5EF4-FFF2-40B4-BE49-F238E27FC236}">
                <a16:creationId xmlns="" xmlns:a16="http://schemas.microsoft.com/office/drawing/2014/main" id="{C0BA96B3-F713-41B0-A2E3-15E9039E47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0476" y="0"/>
            <a:ext cx="2211524" cy="6858000"/>
          </a:xfr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E2F2BFDF-E9F2-4569-A9F2-E1FFCB7FB82D}"/>
              </a:ext>
            </a:extLst>
          </p:cNvPr>
          <p:cNvSpPr txBox="1"/>
          <p:nvPr/>
        </p:nvSpPr>
        <p:spPr>
          <a:xfrm>
            <a:off x="5205663" y="3941638"/>
            <a:ext cx="1879577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ZA" sz="1600" b="1" spc="-100" dirty="0">
                <a:solidFill>
                  <a:schemeClr val="accent1"/>
                </a:solidFill>
                <a:latin typeface="Corbel" panose="020B0503020204020204" pitchFamily="34" charset="0"/>
              </a:rPr>
              <a:t/>
            </a:r>
            <a:br>
              <a:rPr lang="en-ZA" sz="1600" b="1" spc="-100" dirty="0">
                <a:solidFill>
                  <a:schemeClr val="accent1"/>
                </a:solidFill>
                <a:latin typeface="Corbel" panose="020B0503020204020204" pitchFamily="34" charset="0"/>
              </a:rPr>
            </a:br>
            <a:r>
              <a:rPr lang="en-ZA" sz="1600" b="1" spc="-100" dirty="0" smtClean="0">
                <a:latin typeface="Corbel" panose="020B0503020204020204" pitchFamily="34" charset="0"/>
              </a:rPr>
              <a:t>ID  SSRU</a:t>
            </a:r>
            <a:endParaRPr lang="en-ZA" sz="1600" b="1" spc="-100" baseline="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3D Model Association</a:t>
            </a:r>
            <a:endParaRPr lang="en-ZA" dirty="0"/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sz="1600" dirty="0" smtClean="0"/>
              <a:t>Computer Aided Industrial Design</a:t>
            </a:r>
            <a:endParaRPr lang="en-ZA" sz="1600" dirty="0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/>
              <a:t>Assembly</a:t>
            </a:r>
            <a:r>
              <a:rPr lang="en-ZA" dirty="0"/>
              <a:t> → Presentation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31801" y="1008000"/>
            <a:ext cx="6734091" cy="884866"/>
          </a:xfrm>
        </p:spPr>
        <p:txBody>
          <a:bodyPr/>
          <a:lstStyle/>
          <a:p>
            <a:r>
              <a:rPr lang="en-US" dirty="0" smtClean="0"/>
              <a:t>Step5 Select part → move / rotation → add number of distance </a:t>
            </a:r>
            <a:r>
              <a:rPr lang="en-US" smtClean="0"/>
              <a:t>or degree</a:t>
            </a:r>
            <a:br>
              <a:rPr lang="en-US" smtClean="0"/>
            </a:br>
            <a:r>
              <a:rPr lang="en-US" smtClean="0"/>
              <a:t>(DOF) </a:t>
            </a:r>
            <a:r>
              <a:rPr lang="en-US" dirty="0" smtClean="0"/>
              <a:t>→ </a:t>
            </a:r>
            <a:r>
              <a:rPr lang="en-US" dirty="0"/>
              <a:t>add number </a:t>
            </a:r>
            <a:r>
              <a:rPr lang="en-US" dirty="0" smtClean="0"/>
              <a:t>of time → </a:t>
            </a:r>
            <a:r>
              <a:rPr lang="en-US" dirty="0" smtClean="0">
                <a:solidFill>
                  <a:srgbClr val="00B050"/>
                </a:solidFill>
              </a:rPr>
              <a:t>√</a:t>
            </a:r>
          </a:p>
          <a:p>
            <a:r>
              <a:rPr lang="en-US" dirty="0" smtClean="0"/>
              <a:t>Step 6 Select other parts one by one and repeat the adjustment </a:t>
            </a:r>
            <a:r>
              <a:rPr lang="en-US" dirty="0"/>
              <a:t>→ </a:t>
            </a:r>
            <a:r>
              <a:rPr lang="en-US" dirty="0">
                <a:solidFill>
                  <a:srgbClr val="00B050"/>
                </a:solidFill>
              </a:rPr>
              <a:t>√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73" y="2114864"/>
            <a:ext cx="5858153" cy="456121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10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92" y="1138345"/>
            <a:ext cx="4872737" cy="27501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893" y="3975882"/>
            <a:ext cx="4928048" cy="278755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551001" y="3698369"/>
            <a:ext cx="1485172" cy="37857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202052" y="3448195"/>
            <a:ext cx="1284348" cy="4403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722260" y="4732544"/>
            <a:ext cx="1235487" cy="2373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826962" y="4969869"/>
            <a:ext cx="523511" cy="3490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/>
              <a:t>Assembly</a:t>
            </a:r>
            <a:r>
              <a:rPr lang="en-ZA" dirty="0"/>
              <a:t> → Presentation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31801" y="1007999"/>
            <a:ext cx="9198116" cy="855701"/>
          </a:xfrm>
        </p:spPr>
        <p:txBody>
          <a:bodyPr/>
          <a:lstStyle/>
          <a:p>
            <a:r>
              <a:rPr lang="en-US" dirty="0" smtClean="0"/>
              <a:t>Step7 Check Story board</a:t>
            </a:r>
          </a:p>
          <a:p>
            <a:r>
              <a:rPr lang="en-US" dirty="0" smtClean="0"/>
              <a:t>Step8 Publish VDO  → Add file name , location</a:t>
            </a:r>
            <a:r>
              <a:rPr lang="en-US" dirty="0"/>
              <a:t> </a:t>
            </a:r>
            <a:r>
              <a:rPr lang="en-US" dirty="0" smtClean="0"/>
              <a:t>and file format </a:t>
            </a:r>
            <a:r>
              <a:rPr lang="en-US" dirty="0"/>
              <a:t>→ </a:t>
            </a:r>
            <a:r>
              <a:rPr lang="en-US" dirty="0" smtClean="0"/>
              <a:t>OK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6" y="2291758"/>
            <a:ext cx="6171483" cy="356109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11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92" y="2291758"/>
            <a:ext cx="5757672" cy="397764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32000" y="2401173"/>
            <a:ext cx="440519" cy="4397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145838" y="2401173"/>
            <a:ext cx="425789" cy="4397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683310" y="4606901"/>
            <a:ext cx="2233649" cy="90043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9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bstract architecture polygon">
            <a:extLst>
              <a:ext uri="{FF2B5EF4-FFF2-40B4-BE49-F238E27FC236}">
                <a16:creationId xmlns="" xmlns:a16="http://schemas.microsoft.com/office/drawing/2014/main" id="{38475F7B-316A-47DC-9CBB-B074A5B5994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/>
          <a:stretch>
            <a:fillRect/>
          </a:stretch>
        </p:blipFill>
        <p:spPr>
          <a:xfrm>
            <a:off x="9980476" y="1085"/>
            <a:ext cx="2211524" cy="6189830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86" y="2044500"/>
            <a:ext cx="5184913" cy="432000"/>
          </a:xfrm>
        </p:spPr>
        <p:txBody>
          <a:bodyPr/>
          <a:lstStyle/>
          <a:p>
            <a:r>
              <a:rPr lang="en-ZA" dirty="0"/>
              <a:t>About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130800" y="2747725"/>
            <a:ext cx="4498999" cy="727550"/>
          </a:xfrm>
        </p:spPr>
        <p:txBody>
          <a:bodyPr/>
          <a:lstStyle/>
          <a:p>
            <a:r>
              <a:rPr lang="en-ZA" dirty="0"/>
              <a:t>Lorem ipsum dolor sit amet, consectetur adipiscing elit. Etiam aliquet eu mi quis lacinia. Ut fermentum a magna ut.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5000" y="3746500"/>
            <a:ext cx="5184800" cy="2445500"/>
          </a:xfrm>
        </p:spPr>
        <p:txBody>
          <a:bodyPr/>
          <a:lstStyle/>
          <a:p>
            <a:pPr marL="0" indent="0">
              <a:buNone/>
            </a:pPr>
            <a:r>
              <a:rPr lang="en-ZA" sz="2800" dirty="0"/>
              <a:t>Lorem ipsum dolor sit amet, consectetur adipiscing elit. </a:t>
            </a:r>
          </a:p>
          <a:p>
            <a:r>
              <a:rPr lang="en-ZA" dirty="0"/>
              <a:t>Ut fermentum a magna ut eleifend. </a:t>
            </a:r>
          </a:p>
          <a:p>
            <a:r>
              <a:rPr lang="en-ZA" dirty="0"/>
              <a:t>Integer convallis suscipit ante eu varius. </a:t>
            </a:r>
          </a:p>
          <a:p>
            <a:r>
              <a:rPr lang="en-ZA" dirty="0"/>
              <a:t>Morbi a purus dolor.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A5083B-CC27-4F1C-AD03-E3DBEC1C9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Our Promise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25E40B9-054F-4D79-BD17-68E71C740D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ZA" sz="3200" dirty="0"/>
              <a:t>Lorem ipsum dolor sit amet. </a:t>
            </a:r>
          </a:p>
          <a:p>
            <a:r>
              <a:rPr lang="en-ZA" dirty="0"/>
              <a:t>Ut fermentum a magna ut eleifend. Integer convallis suscipit ante eu varius. </a:t>
            </a:r>
          </a:p>
          <a:p>
            <a:r>
              <a:rPr lang="en-ZA" dirty="0"/>
              <a:t>Suspendisse sit amet ipsum finibus justo viverra blandit. </a:t>
            </a:r>
          </a:p>
          <a:p>
            <a:r>
              <a:rPr lang="en-ZA" dirty="0"/>
              <a:t>Ut congue quis tortor eget sodales. </a:t>
            </a:r>
          </a:p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D051DA-5DAD-43A7-A238-51C63BA59FE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13</a:t>
            </a:fld>
            <a:endParaRPr lang="en-ZA" dirty="0"/>
          </a:p>
        </p:txBody>
      </p:sp>
      <p:pic>
        <p:nvPicPr>
          <p:cNvPr id="9" name="Picture Placeholder 8" descr="Top view of three man rowing a boat">
            <a:extLst>
              <a:ext uri="{FF2B5EF4-FFF2-40B4-BE49-F238E27FC236}">
                <a16:creationId xmlns="" xmlns:a16="http://schemas.microsoft.com/office/drawing/2014/main" id="{804D2684-B8EF-41B8-9C43-86A9D34E655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>
          <a:xfrm>
            <a:off x="7560193" y="1345309"/>
            <a:ext cx="3737526" cy="3932633"/>
          </a:xfrm>
        </p:spPr>
      </p:pic>
    </p:spTree>
    <p:extLst>
      <p:ext uri="{BB962C8B-B14F-4D97-AF65-F5344CB8AC3E}">
        <p14:creationId xmlns:p14="http://schemas.microsoft.com/office/powerpoint/2010/main" val="364070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ZA" dirty="0"/>
              <a:t>Lorem ipsum dolor sit amet, consectetur adipiscing elit.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119626"/>
            <a:ext cx="4500000" cy="498616"/>
          </a:xfrm>
        </p:spPr>
        <p:txBody>
          <a:bodyPr/>
          <a:lstStyle/>
          <a:p>
            <a:r>
              <a:rPr lang="en-ZA" dirty="0"/>
              <a:t>Company Name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79759"/>
            <a:ext cx="4500000" cy="2520000"/>
          </a:xfrm>
        </p:spPr>
        <p:txBody>
          <a:bodyPr/>
          <a:lstStyle/>
          <a:p>
            <a:r>
              <a:rPr lang="en-ZA" dirty="0"/>
              <a:t>Nulla a erat eget nunc hendrerit ultrices eu nec nulla. Donec viverra leo aliquet, auctor quam id, convallis orci. </a:t>
            </a:r>
          </a:p>
          <a:p>
            <a:endParaRPr lang="en-ZA" dirty="0"/>
          </a:p>
          <a:p>
            <a:pPr lvl="1"/>
            <a:r>
              <a:rPr lang="en-ZA" dirty="0"/>
              <a:t>Sed in molestie est. Cras ornare turpis at ligula posuere, sit amet accumsan neque lobortis.</a:t>
            </a:r>
          </a:p>
          <a:p>
            <a:pPr lvl="1"/>
            <a:r>
              <a:rPr lang="en-ZA" dirty="0"/>
              <a:t>Maecenas mattis risus ligula, sed ullamcorper nunc efficitur sed.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237D1CA-B91A-410E-A968-D017BBE99F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29800" y="2120386"/>
            <a:ext cx="4500000" cy="496920"/>
          </a:xfrm>
        </p:spPr>
        <p:txBody>
          <a:bodyPr/>
          <a:lstStyle/>
          <a:p>
            <a:r>
              <a:rPr lang="en-ZA" dirty="0"/>
              <a:t>Competitive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26A87885-D672-4CF9-A78D-CFE98385B0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29800" y="2976450"/>
            <a:ext cx="4500000" cy="2520000"/>
          </a:xfrm>
        </p:spPr>
        <p:txBody>
          <a:bodyPr/>
          <a:lstStyle/>
          <a:p>
            <a:r>
              <a:rPr lang="en-ZA" dirty="0"/>
              <a:t>Praesent venenatis quam tortor, viverra nunc rutrum. </a:t>
            </a:r>
          </a:p>
          <a:p>
            <a:endParaRPr lang="en-ZA" dirty="0"/>
          </a:p>
          <a:p>
            <a:pPr lvl="1"/>
            <a:r>
              <a:rPr lang="en-ZA" dirty="0"/>
              <a:t>Maecenas malesuada ultricies sapien sit amet pharetra. </a:t>
            </a:r>
          </a:p>
          <a:p>
            <a:pPr lvl="1"/>
            <a:r>
              <a:rPr lang="en-ZA" dirty="0"/>
              <a:t>Nunc tempus, risus sodales sodales hendrerit, arcu dolor commodo libero, a sollicitudin quam nulla quis lectus. In at porta mauris.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Chart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E9D0F75-42B5-4960-8C3A-291285872DA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360000"/>
          </a:xfrm>
        </p:spPr>
        <p:txBody>
          <a:bodyPr/>
          <a:lstStyle/>
          <a:p>
            <a:r>
              <a:rPr lang="en-ZA" dirty="0"/>
              <a:t>Lorem ipsum dolor sit amet, consectetur adipiscing elit. </a:t>
            </a:r>
          </a:p>
        </p:txBody>
      </p:sp>
      <p:graphicFrame>
        <p:nvGraphicFramePr>
          <p:cNvPr id="4" name="Chart 3" title="Gross Revenue Placeholder Chart">
            <a:extLst>
              <a:ext uri="{FF2B5EF4-FFF2-40B4-BE49-F238E27FC236}">
                <a16:creationId xmlns="" xmlns:a16="http://schemas.microsoft.com/office/drawing/2014/main" id="{FFE8AFAB-AE1F-4453-8C1B-70D2EF9B13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8284609"/>
              </p:ext>
            </p:extLst>
          </p:nvPr>
        </p:nvGraphicFramePr>
        <p:xfrm>
          <a:off x="431800" y="1512000"/>
          <a:ext cx="3937000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 title="Gross Revenue Placeholder Chart">
            <a:extLst>
              <a:ext uri="{FF2B5EF4-FFF2-40B4-BE49-F238E27FC236}">
                <a16:creationId xmlns="" xmlns:a16="http://schemas.microsoft.com/office/drawing/2014/main" id="{9BEBE5AF-1D10-425C-8F3C-2236E52E6E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723866"/>
              </p:ext>
            </p:extLst>
          </p:nvPr>
        </p:nvGraphicFramePr>
        <p:xfrm>
          <a:off x="4940300" y="1512000"/>
          <a:ext cx="4038600" cy="444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267129-D582-495A-8F4B-6B907589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Table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204AFD2-303D-4B48-AA3E-C96B74D8127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ZA" dirty="0"/>
              <a:t>Lorem ipsum dolor sit amet, consectetur adipiscing elit.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BEE0921D-4C1D-4106-9AC0-F73F30E8D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2633"/>
              </p:ext>
            </p:extLst>
          </p:nvPr>
        </p:nvGraphicFramePr>
        <p:xfrm>
          <a:off x="431801" y="1614845"/>
          <a:ext cx="11328400" cy="42120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618343">
                  <a:extLst>
                    <a:ext uri="{9D8B030D-6E8A-4147-A177-3AD203B41FA5}">
                      <a16:colId xmlns="" xmlns:a16="http://schemas.microsoft.com/office/drawing/2014/main" val="1173992025"/>
                    </a:ext>
                  </a:extLst>
                </a:gridCol>
                <a:gridCol w="1588951">
                  <a:extLst>
                    <a:ext uri="{9D8B030D-6E8A-4147-A177-3AD203B41FA5}">
                      <a16:colId xmlns="" xmlns:a16="http://schemas.microsoft.com/office/drawing/2014/main" val="115202853"/>
                    </a:ext>
                  </a:extLst>
                </a:gridCol>
                <a:gridCol w="1588951">
                  <a:extLst>
                    <a:ext uri="{9D8B030D-6E8A-4147-A177-3AD203B41FA5}">
                      <a16:colId xmlns="" xmlns:a16="http://schemas.microsoft.com/office/drawing/2014/main" val="1010693434"/>
                    </a:ext>
                  </a:extLst>
                </a:gridCol>
                <a:gridCol w="1588951">
                  <a:extLst>
                    <a:ext uri="{9D8B030D-6E8A-4147-A177-3AD203B41FA5}">
                      <a16:colId xmlns="" xmlns:a16="http://schemas.microsoft.com/office/drawing/2014/main" val="608292439"/>
                    </a:ext>
                  </a:extLst>
                </a:gridCol>
                <a:gridCol w="1588951">
                  <a:extLst>
                    <a:ext uri="{9D8B030D-6E8A-4147-A177-3AD203B41FA5}">
                      <a16:colId xmlns="" xmlns:a16="http://schemas.microsoft.com/office/drawing/2014/main" val="1007882540"/>
                    </a:ext>
                  </a:extLst>
                </a:gridCol>
                <a:gridCol w="1588951">
                  <a:extLst>
                    <a:ext uri="{9D8B030D-6E8A-4147-A177-3AD203B41FA5}">
                      <a16:colId xmlns="" xmlns:a16="http://schemas.microsoft.com/office/drawing/2014/main" val="3778082769"/>
                    </a:ext>
                  </a:extLst>
                </a:gridCol>
                <a:gridCol w="1765302">
                  <a:extLst>
                    <a:ext uri="{9D8B030D-6E8A-4147-A177-3AD203B41FA5}">
                      <a16:colId xmlns="" xmlns:a16="http://schemas.microsoft.com/office/drawing/2014/main" val="1136644251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algn="ctr"/>
                      <a:endParaRPr lang="en-ZA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Vendors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Users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Consultants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Ad Buyers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Gross Revenue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Company Revenue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72236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ZA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20YY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ZA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8349594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ZA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20YY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ZA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$6,750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$1,013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1213282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ZA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20YY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ZA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$33,750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$5,063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9430083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ZA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20YY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ZA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$135,000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$20,250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8772841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ZA" sz="1600" b="0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20YY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ZA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$270,000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ZA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$40,500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379698-AB4C-493D-BF95-F5781FDF2AC5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447502" y="6401750"/>
            <a:ext cx="278418" cy="274324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75421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/>
              <a:t>Lorem ipsum dolor sit amet, consectetur adipiscing elit.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17</a:t>
            </a:fld>
            <a:endParaRPr lang="en-ZA" dirty="0"/>
          </a:p>
        </p:txBody>
      </p:sp>
      <p:sp>
        <p:nvSpPr>
          <p:cNvPr id="8" name="Title 7" hidden="1">
            <a:extLst>
              <a:ext uri="{FF2B5EF4-FFF2-40B4-BE49-F238E27FC236}">
                <a16:creationId xmlns="" xmlns:a16="http://schemas.microsoft.com/office/drawing/2014/main" id="{D4D7552C-2487-44D3-B47B-039B6E9A6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SLide</a:t>
            </a:r>
          </a:p>
        </p:txBody>
      </p:sp>
      <p:pic>
        <p:nvPicPr>
          <p:cNvPr id="9" name="Picture Placeholder 8" descr="Running track with numbers">
            <a:extLst>
              <a:ext uri="{FF2B5EF4-FFF2-40B4-BE49-F238E27FC236}">
                <a16:creationId xmlns="" xmlns:a16="http://schemas.microsoft.com/office/drawing/2014/main" id="{0696A4C5-7918-4F00-8A44-96747CE8A92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tretch>
            <a:fillRect/>
          </a:stretch>
        </p:blipFill>
        <p:spPr>
          <a:xfrm>
            <a:off x="6299200" y="432818"/>
            <a:ext cx="5472113" cy="5757614"/>
          </a:xfrm>
        </p:spPr>
      </p:pic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="" xmlns:a16="http://schemas.microsoft.com/office/drawing/2014/main" id="{F11A6B65-5A20-4F4D-ACBB-ED50132D45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828E04-9C2A-4859-8050-C2DF67A24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ZA" dirty="0"/>
              <a:t>April Hansson</a:t>
            </a:r>
          </a:p>
        </p:txBody>
      </p:sp>
      <p:pic>
        <p:nvPicPr>
          <p:cNvPr id="10" name="Graphic 9" descr="Smart Phone" title="Icon - Presenter Phone Number">
            <a:extLst>
              <a:ext uri="{FF2B5EF4-FFF2-40B4-BE49-F238E27FC236}">
                <a16:creationId xmlns=""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83050" y="4130805"/>
            <a:ext cx="218900" cy="2189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ZA" dirty="0"/>
              <a:t>+1 23 987 6554</a:t>
            </a:r>
          </a:p>
        </p:txBody>
      </p:sp>
      <p:pic>
        <p:nvPicPr>
          <p:cNvPr id="9" name="Graphic 8" descr="Envelope" title="Icon Presenter Email">
            <a:extLst>
              <a:ext uri="{FF2B5EF4-FFF2-40B4-BE49-F238E27FC236}">
                <a16:creationId xmlns=""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3050" y="4536623"/>
            <a:ext cx="218900" cy="2189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ZA" dirty="0"/>
              <a:t>april@woodgrovebank.com</a:t>
            </a:r>
          </a:p>
        </p:txBody>
      </p:sp>
      <p:pic>
        <p:nvPicPr>
          <p:cNvPr id="11" name="Graphic 10" descr="Link">
            <a:extLst>
              <a:ext uri="{FF2B5EF4-FFF2-40B4-BE49-F238E27FC236}">
                <a16:creationId xmlns="" xmlns:a16="http://schemas.microsoft.com/office/drawing/2014/main" id="{0718E6E0-05A2-479C-AEA8-1A385EB734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66191" y="4904341"/>
            <a:ext cx="244786" cy="244786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E382DE25-E72C-473B-AB0F-13DF377E6A8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ZA" dirty="0"/>
              <a:t>www.woodgrovebank.com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9352CF6-0F22-45A8-B28B-37FAFCE5C5D6}"/>
              </a:ext>
            </a:extLst>
          </p:cNvPr>
          <p:cNvSpPr txBox="1"/>
          <p:nvPr/>
        </p:nvSpPr>
        <p:spPr>
          <a:xfrm>
            <a:off x="10251642" y="182562"/>
            <a:ext cx="1662546" cy="404658"/>
          </a:xfrm>
          <a:prstGeom prst="rect">
            <a:avLst/>
          </a:prstGeom>
          <a:noFill/>
        </p:spPr>
        <p:txBody>
          <a:bodyPr wrap="square" lIns="0" tIns="36000" rIns="0" bIns="0" rtlCol="0">
            <a:spAutoFit/>
          </a:bodyPr>
          <a:lstStyle/>
          <a:p>
            <a:pPr algn="r">
              <a:lnSpc>
                <a:spcPts val="1400"/>
              </a:lnSpc>
            </a:pPr>
            <a:r>
              <a:rPr lang="en-ZA" sz="1600" b="1" spc="-1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Corbel" panose="020B0503020204020204" pitchFamily="34" charset="0"/>
              </a:rPr>
              <a:t>WOODGROVE</a:t>
            </a:r>
            <a:r>
              <a:rPr lang="en-ZA" sz="1600" b="1" spc="-100" baseline="0" dirty="0">
                <a:solidFill>
                  <a:schemeClr val="accent1"/>
                </a:solidFill>
                <a:latin typeface="Corbel" panose="020B0503020204020204" pitchFamily="34" charset="0"/>
              </a:rPr>
              <a:t> </a:t>
            </a:r>
            <a:r>
              <a:rPr lang="en-ZA" sz="1600" b="1" spc="-100" baseline="0" dirty="0">
                <a:solidFill>
                  <a:schemeClr val="tx1"/>
                </a:solidFill>
                <a:latin typeface="Corbel" panose="020B0503020204020204" pitchFamily="34" charset="0"/>
              </a:rPr>
              <a:t>BANK</a:t>
            </a: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this Template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=""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490538" y="2459504"/>
            <a:ext cx="9096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u="sng" dirty="0">
                <a:solidFill>
                  <a:srgbClr val="0070C0"/>
                </a:solidFill>
              </a:rPr>
              <a:t>Template Editing Instructions and Feedback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3AAFBD6A-CACA-4C51-A7BE-2C945E32083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3D output</a:t>
            </a:r>
            <a:br>
              <a:rPr lang="en-ZA" dirty="0" smtClean="0"/>
            </a:br>
            <a:r>
              <a:rPr lang="en-ZA" dirty="0" smtClean="0"/>
              <a:t>Session </a:t>
            </a:r>
            <a:r>
              <a:rPr lang="en-ZA" dirty="0"/>
              <a:t>Divider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1971463" y="1356657"/>
            <a:ext cx="1169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PARTs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8836" y="2336892"/>
            <a:ext cx="1304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Assembly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5459" y="3341594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Presentation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9700" y="334159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Drawing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386853" y="1725989"/>
            <a:ext cx="13447" cy="67559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6200000" flipH="1">
            <a:off x="2241354" y="2096957"/>
            <a:ext cx="1800271" cy="689002"/>
          </a:xfrm>
          <a:prstGeom prst="bentConnector3">
            <a:avLst>
              <a:gd name="adj1" fmla="val 32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rot="5400000">
            <a:off x="1658156" y="2771539"/>
            <a:ext cx="635369" cy="504740"/>
          </a:xfrm>
          <a:prstGeom prst="bentConnector3">
            <a:avLst>
              <a:gd name="adj1" fmla="val 5000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H="1">
            <a:off x="2606813" y="2755204"/>
            <a:ext cx="635369" cy="53740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70647" y="854305"/>
            <a:ext cx="3745006" cy="2964660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783405" y="698845"/>
            <a:ext cx="1233789" cy="419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83405" y="689527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PROJECT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700" y="216000"/>
            <a:ext cx="9198116" cy="432000"/>
          </a:xfrm>
        </p:spPr>
        <p:txBody>
          <a:bodyPr/>
          <a:lstStyle/>
          <a:p>
            <a:r>
              <a:rPr lang="en-US" dirty="0" smtClean="0"/>
              <a:t>Create New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3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55" y="648000"/>
            <a:ext cx="10579042" cy="607364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861612" y="6401750"/>
            <a:ext cx="840441" cy="31989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Running track">
            <a:extLst>
              <a:ext uri="{FF2B5EF4-FFF2-40B4-BE49-F238E27FC236}">
                <a16:creationId xmlns="" xmlns:a16="http://schemas.microsoft.com/office/drawing/2014/main" id="{510AF14D-268D-4B93-96C4-26C9387AA4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 bwMode="ltGray"/>
        <p:txBody>
          <a:bodyPr/>
          <a:lstStyle/>
          <a:p>
            <a:r>
              <a:rPr lang="en-ZA" sz="5400" dirty="0" smtClean="0"/>
              <a:t>Parts → Assembly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sz="2800" b="1" dirty="0" smtClean="0"/>
              <a:t>Session1</a:t>
            </a:r>
            <a:endParaRPr lang="en-ZA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176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06" y="163483"/>
            <a:ext cx="9198000" cy="432000"/>
          </a:xfrm>
        </p:spPr>
        <p:txBody>
          <a:bodyPr/>
          <a:lstStyle/>
          <a:p>
            <a:r>
              <a:rPr lang="en-ZA" dirty="0"/>
              <a:t>Parts → Assembly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5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0"/>
          <a:stretch/>
        </p:blipFill>
        <p:spPr>
          <a:xfrm>
            <a:off x="194981" y="1525165"/>
            <a:ext cx="11115731" cy="52319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981" y="595483"/>
            <a:ext cx="802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Step 1  </a:t>
            </a:r>
            <a:r>
              <a:rPr lang="en-US" dirty="0" smtClean="0"/>
              <a:t>Open  parts model (*.</a:t>
            </a:r>
            <a:r>
              <a:rPr lang="en-US" dirty="0" err="1" smtClean="0"/>
              <a:t>ipt</a:t>
            </a:r>
            <a:r>
              <a:rPr lang="en-US" dirty="0" smtClean="0"/>
              <a:t>) → Manage </a:t>
            </a:r>
            <a:r>
              <a:rPr lang="en-US" dirty="0"/>
              <a:t>→ </a:t>
            </a:r>
            <a:r>
              <a:rPr lang="en-US" dirty="0" smtClean="0"/>
              <a:t> Layout → Make Components</a:t>
            </a:r>
          </a:p>
          <a:p>
            <a:endParaRPr lang="en-US" dirty="0"/>
          </a:p>
          <a:p>
            <a:r>
              <a:rPr lang="en-US" u="sng" dirty="0" smtClean="0"/>
              <a:t>Step 2</a:t>
            </a:r>
            <a:r>
              <a:rPr lang="en-US" dirty="0" smtClean="0"/>
              <a:t> Select parts to making component → Prepare </a:t>
            </a:r>
            <a:r>
              <a:rPr lang="en-US" dirty="0"/>
              <a:t>f</a:t>
            </a:r>
            <a:r>
              <a:rPr lang="en-US" dirty="0" smtClean="0"/>
              <a:t>ile location →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components bodies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 smtClean="0"/>
              <a:t>Step3 Check part number , name, scale → OK → Apply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40" y="1613959"/>
            <a:ext cx="9735160" cy="516994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837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Running track">
            <a:extLst>
              <a:ext uri="{FF2B5EF4-FFF2-40B4-BE49-F238E27FC236}">
                <a16:creationId xmlns="" xmlns:a16="http://schemas.microsoft.com/office/drawing/2014/main" id="{510AF14D-268D-4B93-96C4-26C9387AA4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 bwMode="ltGray"/>
        <p:txBody>
          <a:bodyPr/>
          <a:lstStyle/>
          <a:p>
            <a:r>
              <a:rPr lang="en-ZA" sz="3600" dirty="0" smtClean="0"/>
              <a:t>Assembly</a:t>
            </a:r>
            <a:r>
              <a:rPr lang="en-ZA" sz="4000" dirty="0" smtClean="0"/>
              <a:t> → Presentation </a:t>
            </a:r>
            <a:endParaRPr lang="en-ZA" sz="4000" dirty="0"/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sz="2800" b="1" dirty="0" smtClean="0"/>
              <a:t>Session2</a:t>
            </a:r>
            <a:endParaRPr lang="en-ZA" sz="2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6964141-6F81-4947-A236-746D94ED3F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759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12" y="165653"/>
            <a:ext cx="9198116" cy="432000"/>
          </a:xfrm>
        </p:spPr>
        <p:txBody>
          <a:bodyPr/>
          <a:lstStyle/>
          <a:p>
            <a:r>
              <a:rPr lang="en-ZA" sz="2800" dirty="0"/>
              <a:t>Assembly</a:t>
            </a:r>
            <a:r>
              <a:rPr lang="en-ZA" dirty="0"/>
              <a:t> → Presentation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378212" y="667648"/>
            <a:ext cx="9198116" cy="360000"/>
          </a:xfrm>
        </p:spPr>
        <p:txBody>
          <a:bodyPr/>
          <a:lstStyle/>
          <a:p>
            <a:r>
              <a:rPr lang="en-US" dirty="0" smtClean="0"/>
              <a:t>Step1  New → Presentation → standard mm.</a:t>
            </a:r>
          </a:p>
          <a:p>
            <a:r>
              <a:rPr lang="en-US" dirty="0" smtClean="0"/>
              <a:t>Step 2 Presentation → Model → Insert (Assembly </a:t>
            </a:r>
            <a:r>
              <a:rPr lang="en-US" dirty="0" err="1" smtClean="0"/>
              <a:t>File.iam</a:t>
            </a:r>
            <a:r>
              <a:rPr lang="en-US" dirty="0" smtClean="0"/>
              <a:t>) → Open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110" y="1916206"/>
            <a:ext cx="6790476" cy="437701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8</a:t>
            </a:fld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9" y="1290816"/>
            <a:ext cx="4869359" cy="538525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46312" y="5842747"/>
            <a:ext cx="564776" cy="759759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412834" y="2104154"/>
            <a:ext cx="463925" cy="484094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/>
              <a:t>Assembly</a:t>
            </a:r>
            <a:r>
              <a:rPr lang="en-ZA" dirty="0"/>
              <a:t> → Presentation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9</a:t>
            </a:fld>
            <a:endParaRPr lang="en-Z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0" y="2589854"/>
            <a:ext cx="5719820" cy="368689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66" y="2589854"/>
            <a:ext cx="5719820" cy="3686893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338080" y="923142"/>
            <a:ext cx="9198116" cy="36000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Step3  Check Appearance : Visual style / Shadow / Reflection / Lighting</a:t>
            </a:r>
          </a:p>
          <a:p>
            <a:r>
              <a:rPr lang="en-US" dirty="0" smtClean="0"/>
              <a:t>Step 4 Tweak Components → Select part for explode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54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ic Presentation Layout_SB - v6" id="{67056ED3-B4C9-43D6-B04E-246645D2F1A5}" vid="{EF913330-EBA1-4EBC-8C4F-D710DC878F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CB1848-D3E0-4F10-B640-720BE758B8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934E25-8442-49E9-ABDF-3146C4145F3B}">
  <ds:schemaRefs>
    <ds:schemaRef ds:uri="http://purl.org/dc/dcmitype/"/>
    <ds:schemaRef ds:uri="http://schemas.openxmlformats.org/package/2006/metadata/core-properties"/>
    <ds:schemaRef ds:uri="6dc4bcd6-49db-4c07-9060-8acfc67cef9f"/>
    <ds:schemaRef ds:uri="http://purl.org/dc/elements/1.1/"/>
    <ds:schemaRef ds:uri="http://schemas.microsoft.com/office/2006/metadata/properties"/>
    <ds:schemaRef ds:uri="fb0879af-3eba-417a-a55a-ffe6dcd6ca77"/>
    <ds:schemaRef ds:uri="http://schemas.microsoft.com/office/2006/documentManagement/types"/>
    <ds:schemaRef ds:uri="http://purl.org/dc/terms/"/>
    <ds:schemaRef ds:uri="http://schemas.microsoft.com/sharepoint/v3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BB5711-29E1-4F8E-81A0-7947C57B2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presentation</Template>
  <TotalTime>0</TotalTime>
  <Words>489</Words>
  <Application>Microsoft Office PowerPoint</Application>
  <PresentationFormat>Widescreen</PresentationFormat>
  <Paragraphs>129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Times New Roman</vt:lpstr>
      <vt:lpstr>Office Theme</vt:lpstr>
      <vt:lpstr>3D Model Association</vt:lpstr>
      <vt:lpstr>3D output Session Divider </vt:lpstr>
      <vt:lpstr>Create New project</vt:lpstr>
      <vt:lpstr>Parts → Assembly </vt:lpstr>
      <vt:lpstr>Parts → Assembly </vt:lpstr>
      <vt:lpstr>Make components bodies</vt:lpstr>
      <vt:lpstr>Assembly → Presentation </vt:lpstr>
      <vt:lpstr>Assembly → Presentation </vt:lpstr>
      <vt:lpstr>Assembly → Presentation </vt:lpstr>
      <vt:lpstr>Assembly → Presentation </vt:lpstr>
      <vt:lpstr>Assembly → Presentation </vt:lpstr>
      <vt:lpstr>About Us</vt:lpstr>
      <vt:lpstr>Our Promise</vt:lpstr>
      <vt:lpstr>Comparison</vt:lpstr>
      <vt:lpstr>Chart Options</vt:lpstr>
      <vt:lpstr>Table</vt:lpstr>
      <vt:lpstr>Image SLide</vt:lpstr>
      <vt:lpstr>THANK YOU</vt:lpstr>
      <vt:lpstr>Customize this Template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2019-02-24T10:14:08Z</dcterms:created>
  <dcterms:modified xsi:type="dcterms:W3CDTF">2019-02-25T05:34:21Z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